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91" r:id="rId5"/>
    <p:sldId id="29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5" r:id="rId25"/>
    <p:sldId id="286" r:id="rId26"/>
    <p:sldId id="287" r:id="rId27"/>
    <p:sldId id="288" r:id="rId28"/>
    <p:sldId id="289" r:id="rId29"/>
    <p:sldId id="284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-948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10001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Trans-poly-isoprene-1,4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blesgenerator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concertpass.com/tex-archive/macros/latex/contrib/algorithm2e/doc/algorithm2e.pdf" TargetMode="External"/><Relationship Id="rId2" Type="http://schemas.openxmlformats.org/officeDocument/2006/relationships/hyperlink" Target="https://ctan.org/pkg/algorithm2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n.wikibooks.org/wiki/LaTeX/Algorithms#Typesetting_using_the_algorithm2e_packag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amsmat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books.org/wiki/LaTeX/Advanced_Mathematics" TargetMode="External"/><Relationship Id="rId4" Type="http://schemas.openxmlformats.org/officeDocument/2006/relationships/hyperlink" Target="http://ctan.math.illinois.edu/macros/latex/required/amsmath/amsmath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arr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rrors.ibiblio.org/CTAN/macros/latex/required/tools/array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geometr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math.purdue.edu/mirrors/ctan.org/macros/latex/contrib/geometry/geometry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graphic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rrors.concertpass.com/tex-archive/macros/latex/required/graphics/grfguide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hyperre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cfreek.nl/memory/LaTeX_package_conflicts" TargetMode="External"/><Relationship Id="rId5" Type="http://schemas.openxmlformats.org/officeDocument/2006/relationships/hyperlink" Target="https://en.wikibooks.org/wiki/LaTeX/Hyperlinks#%5Chyperref" TargetMode="External"/><Relationship Id="rId4" Type="http://schemas.openxmlformats.org/officeDocument/2006/relationships/hyperlink" Target="http://ctan.math.washington.edu/tex-archive/macros/latex/contrib/hyperref/doc/manual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listing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books.org/wiki/LaTeX/Source_Code_Listings" TargetMode="External"/><Relationship Id="rId4" Type="http://schemas.openxmlformats.org/officeDocument/2006/relationships/hyperlink" Target="http://mirror.utexas.edu/ctan/macros/latex/contrib/listings/listing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tan.org/pkg/xcol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tan.math.utah.edu/ctan/tex-archive/macros/latex/contrib/xcolor/xcolor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tug.ctan.org/info/symbols/comprehensive/symbols-a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tug.ctan.org/info/symbols/comprehensive/symbols-a4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tug.ctan.org/info/symbols/comprehensive/symbols-a4.pdf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tug.ctan.org/info/symbols/comprehensive/symbols-a4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tug.ctan.org/info/symbols/comprehensive/symbols-a4.pdf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authorcenter.ieee.org/create-your-ieee-article/use-authoring-tools-and-ieee-article-templates/ieee-article-templates/templates-for-transaction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ug.ctan.org/info/symbols/comprehensive/symbols-a4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gi.duke.edu/web/sciwriting/resources/The%20Principles%20of%20Poor%20Writing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bacus.bates.edu/~ganderso/biology/resources/writing/HTWsections.html#acknowledgments" TargetMode="External"/><Relationship Id="rId2" Type="http://schemas.openxmlformats.org/officeDocument/2006/relationships/hyperlink" Target="https://www.ncbi.nlm.nih.gov/pmc/articles/PMC5037950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s://www.ncbi.nlm.nih.gov/pmc/articles/PMC3136027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ams.org/publications/authors/tex/tex" TargetMode="External"/><Relationship Id="rId7" Type="http://schemas.openxmlformats.org/officeDocument/2006/relationships/hyperlink" Target="http://kmh-lanl.hansonhub.com/spie/" TargetMode="External"/><Relationship Id="rId2" Type="http://schemas.openxmlformats.org/officeDocument/2006/relationships/hyperlink" Target="https://www.acm.org/publications/proceedings-template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eeeauthorcenter.ieee.org/create-your-ieee-article/use-authoring-tools-and-ieee-article-templates/ieee-article-templates/" TargetMode="External"/><Relationship Id="rId5" Type="http://schemas.openxmlformats.org/officeDocument/2006/relationships/hyperlink" Target="http://iel.ucdavis.edu/code/ASME/" TargetMode="External"/><Relationship Id="rId4" Type="http://schemas.openxmlformats.org/officeDocument/2006/relationships/hyperlink" Target="https://journals.aps.org/revte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ktex.org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tan.org/" TargetMode="External"/><Relationship Id="rId5" Type="http://schemas.openxmlformats.org/officeDocument/2006/relationships/hyperlink" Target="https://sourceforge.net/projects/texstudio/#screenshots" TargetMode="External"/><Relationship Id="rId4" Type="http://schemas.openxmlformats.org/officeDocument/2006/relationships/hyperlink" Target="https://www.tug.org/texwork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Sections_and_chapt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Technical Publication and </a:t>
            </a:r>
            <a:r>
              <a:rPr lang="en-US" dirty="0" err="1"/>
              <a:t>LaTeX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Equations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Inline equations are placed inside $math$.</a:t>
            </a:r>
            <a:endParaRPr sz="24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 dirty="0"/>
              <a:t>Generally, use the align environment.</a:t>
            </a:r>
            <a:endParaRPr sz="2400" dirty="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t="24144"/>
          <a:stretch/>
        </p:blipFill>
        <p:spPr>
          <a:xfrm>
            <a:off x="432875" y="2418975"/>
            <a:ext cx="8278252" cy="12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457200" y="3754750"/>
            <a:ext cx="8229600" cy="24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 dirty="0"/>
              <a:t>This is in-line math </a:t>
            </a:r>
            <a:r>
              <a:rPr lang="en-US" sz="2000" dirty="0">
                <a:solidFill>
                  <a:srgbClr val="FF0000"/>
                </a:solidFill>
              </a:rPr>
              <a:t>$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vec</a:t>
            </a:r>
            <a:r>
              <a:rPr lang="en-US" sz="2000" dirty="0"/>
              <a:t>{F} = 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frac</a:t>
            </a:r>
            <a:r>
              <a:rPr lang="en-US" sz="2000" dirty="0"/>
              <a:t>{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mathrm</a:t>
            </a:r>
            <a:r>
              <a:rPr lang="en-US" sz="2000" dirty="0"/>
              <a:t>{d}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vec</a:t>
            </a:r>
            <a:r>
              <a:rPr lang="en-US" sz="2000" dirty="0"/>
              <a:t>{P}} {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mathrm</a:t>
            </a:r>
            <a:r>
              <a:rPr lang="en-US" sz="2000" dirty="0"/>
              <a:t>{d}t} </a:t>
            </a:r>
            <a:r>
              <a:rPr lang="en-US" sz="2000" dirty="0">
                <a:solidFill>
                  <a:srgbClr val="FF0000"/>
                </a:solidFill>
              </a:rPr>
              <a:t>$</a:t>
            </a:r>
            <a:r>
              <a:rPr lang="en-US" sz="2000" dirty="0"/>
              <a:t> is the same as </a:t>
            </a:r>
            <a:r>
              <a:rPr lang="en-US" sz="2000" dirty="0">
                <a:solidFill>
                  <a:srgbClr val="1155CC"/>
                </a:solidFill>
              </a:rPr>
              <a:t>\ref</a:t>
            </a:r>
            <a:r>
              <a:rPr lang="en-US" sz="2000" dirty="0"/>
              <a:t>{eq1}.\\</a:t>
            </a:r>
            <a:endParaRPr sz="2000" dirty="0"/>
          </a:p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1155CC"/>
                </a:solidFill>
              </a:rPr>
              <a:t>\begin</a:t>
            </a:r>
            <a:r>
              <a:rPr lang="en-US" sz="2000" dirty="0"/>
              <a:t>{align}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vec</a:t>
            </a:r>
            <a:r>
              <a:rPr lang="en-US" sz="2000" dirty="0"/>
              <a:t>{F} &amp;= 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frac</a:t>
            </a:r>
            <a:r>
              <a:rPr lang="en-US" sz="2000" dirty="0"/>
              <a:t>{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mathrm</a:t>
            </a:r>
            <a:r>
              <a:rPr lang="en-US" sz="2000" dirty="0"/>
              <a:t>{d}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vec</a:t>
            </a:r>
            <a:r>
              <a:rPr lang="en-US" sz="2000" dirty="0"/>
              <a:t>{P}} {</a:t>
            </a:r>
            <a:r>
              <a:rPr lang="en-US" sz="2000" dirty="0">
                <a:solidFill>
                  <a:srgbClr val="1155CC"/>
                </a:solidFill>
              </a:rPr>
              <a:t>\</a:t>
            </a:r>
            <a:r>
              <a:rPr lang="en-US" sz="2000" dirty="0" err="1">
                <a:solidFill>
                  <a:srgbClr val="1155CC"/>
                </a:solidFill>
              </a:rPr>
              <a:t>mathrm</a:t>
            </a:r>
            <a:r>
              <a:rPr lang="en-US" sz="2000" dirty="0"/>
              <a:t>{d}t} </a:t>
            </a:r>
            <a:r>
              <a:rPr lang="en-US" sz="2000" dirty="0">
                <a:solidFill>
                  <a:srgbClr val="1155CC"/>
                </a:solidFill>
              </a:rPr>
              <a:t>\label</a:t>
            </a:r>
            <a:r>
              <a:rPr lang="en-US" sz="2000" dirty="0"/>
              <a:t>{eq1}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>
                <a:solidFill>
                  <a:srgbClr val="1155CC"/>
                </a:solidFill>
              </a:rPr>
              <a:t>\end</a:t>
            </a:r>
            <a:r>
              <a:rPr lang="en-US" sz="2000" dirty="0"/>
              <a:t>{align}</a:t>
            </a:r>
            <a:endParaRPr sz="2000" dirty="0"/>
          </a:p>
        </p:txBody>
      </p:sp>
      <p:cxnSp>
        <p:nvCxnSpPr>
          <p:cNvPr id="168" name="Google Shape;168;p22"/>
          <p:cNvCxnSpPr/>
          <p:nvPr/>
        </p:nvCxnSpPr>
        <p:spPr>
          <a:xfrm rot="10800000" flipH="1">
            <a:off x="4066150" y="4134375"/>
            <a:ext cx="2149800" cy="9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2"/>
          <p:cNvCxnSpPr/>
          <p:nvPr/>
        </p:nvCxnSpPr>
        <p:spPr>
          <a:xfrm rot="10800000" flipH="1">
            <a:off x="6352150" y="4134375"/>
            <a:ext cx="1420200" cy="96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2"/>
          <p:cNvSpPr txBox="1"/>
          <p:nvPr/>
        </p:nvSpPr>
        <p:spPr>
          <a:xfrm>
            <a:off x="4610950" y="4027275"/>
            <a:ext cx="16050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Numerator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485150" y="4027275"/>
            <a:ext cx="16050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Denominator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>
            <a:off x="5914425" y="5398850"/>
            <a:ext cx="10602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2"/>
          <p:cNvSpPr txBox="1"/>
          <p:nvPr/>
        </p:nvSpPr>
        <p:spPr>
          <a:xfrm>
            <a:off x="5254450" y="5322650"/>
            <a:ext cx="24417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Allows Reference by name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87425" y="4336925"/>
            <a:ext cx="27561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</a:rPr>
              <a:t>Reference to equation by name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175" name="Google Shape;175;p22"/>
          <p:cNvCxnSpPr/>
          <p:nvPr/>
        </p:nvCxnSpPr>
        <p:spPr>
          <a:xfrm>
            <a:off x="1478600" y="4435825"/>
            <a:ext cx="8949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33889" r="53167" b="10556"/>
          <a:stretch/>
        </p:blipFill>
        <p:spPr bwMode="auto">
          <a:xfrm>
            <a:off x="1886855" y="4087080"/>
            <a:ext cx="5747659" cy="220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Figures</a:t>
            </a: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388950" y="1417650"/>
            <a:ext cx="8366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200" dirty="0"/>
              <a:t>To include externally generated images or plots uses the figure environment.</a:t>
            </a:r>
            <a:endParaRPr sz="2200" dirty="0"/>
          </a:p>
          <a:p>
            <a:pPr marL="203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1155CC"/>
                </a:solidFill>
              </a:rPr>
              <a:t>\begin</a:t>
            </a:r>
            <a:r>
              <a:rPr lang="en-US" sz="2200" dirty="0"/>
              <a:t>{figure}[h!] </a:t>
            </a:r>
            <a:r>
              <a:rPr lang="en-US" sz="2200" dirty="0">
                <a:solidFill>
                  <a:srgbClr val="990000"/>
                </a:solidFill>
              </a:rPr>
              <a:t>% h! (Please) Put Figure Here</a:t>
            </a:r>
            <a:endParaRPr sz="2200" dirty="0">
              <a:solidFill>
                <a:srgbClr val="99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1155CC"/>
                </a:solidFill>
              </a:rPr>
              <a:t>   \centering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990000"/>
                </a:solidFill>
              </a:rPr>
              <a:t>% Center The Figure</a:t>
            </a:r>
            <a:endParaRPr sz="2200" dirty="0">
              <a:solidFill>
                <a:srgbClr val="99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1155CC"/>
                </a:solidFill>
              </a:rPr>
              <a:t>   \</a:t>
            </a:r>
            <a:r>
              <a:rPr lang="en-US" sz="2200" dirty="0" err="1">
                <a:solidFill>
                  <a:srgbClr val="1155CC"/>
                </a:solidFill>
              </a:rPr>
              <a:t>includegraphics</a:t>
            </a:r>
            <a:r>
              <a:rPr lang="en-US" sz="2200" dirty="0"/>
              <a:t>[width = 2.5 in]{image.png}</a:t>
            </a: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1155CC"/>
                </a:solidFill>
              </a:rPr>
              <a:t>   \caption</a:t>
            </a:r>
            <a:r>
              <a:rPr lang="en-US" sz="2200" dirty="0"/>
              <a:t>{</a:t>
            </a:r>
            <a:r>
              <a:rPr lang="en-US" sz="2000" dirty="0"/>
              <a:t>Put the caption below, to ensure it renders below the image.</a:t>
            </a:r>
            <a:r>
              <a:rPr lang="en-US" sz="2200" dirty="0"/>
              <a:t>}</a:t>
            </a: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>
                <a:solidFill>
                  <a:srgbClr val="1155CC"/>
                </a:solidFill>
              </a:rPr>
              <a:t>   \label</a:t>
            </a:r>
            <a:r>
              <a:rPr lang="en-US" sz="2200" dirty="0"/>
              <a:t>{fig1}</a:t>
            </a:r>
            <a:endParaRPr sz="2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200" dirty="0">
                <a:solidFill>
                  <a:srgbClr val="1155CC"/>
                </a:solidFill>
              </a:rPr>
              <a:t>\end</a:t>
            </a:r>
            <a:r>
              <a:rPr lang="en-US" sz="2200" dirty="0"/>
              <a:t>{figure}</a:t>
            </a:r>
            <a:endParaRPr sz="2200" dirty="0"/>
          </a:p>
        </p:txBody>
      </p:sp>
      <p:sp>
        <p:nvSpPr>
          <p:cNvPr id="183" name="Google Shape;183;p23"/>
          <p:cNvSpPr txBox="1"/>
          <p:nvPr/>
        </p:nvSpPr>
        <p:spPr>
          <a:xfrm>
            <a:off x="460000" y="6293475"/>
            <a:ext cx="8081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https://commons.wikimedia.org/wiki/File:Trans-poly-isoprene-1,4.svg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Lists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\begin</a:t>
            </a:r>
            <a:r>
              <a:rPr lang="en-US" sz="2000"/>
              <a:t>{enumerate}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\item</a:t>
            </a:r>
            <a:r>
              <a:rPr lang="en-US" sz="2000"/>
              <a:t> First numbered item.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\item</a:t>
            </a:r>
            <a:r>
              <a:rPr lang="en-US" sz="2000"/>
              <a:t> Use itemize for bullets.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\begin</a:t>
            </a:r>
            <a:r>
              <a:rPr lang="en-US" sz="2000"/>
              <a:t>{itemize}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   \item</a:t>
            </a:r>
            <a:r>
              <a:rPr lang="en-US" sz="2000"/>
              <a:t> Bullet 1: Nesting Works as you expect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   \item</a:t>
            </a:r>
            <a:r>
              <a:rPr lang="en-US" sz="2000"/>
              <a:t> Bullet 2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\end</a:t>
            </a:r>
            <a:r>
              <a:rPr lang="en-US" sz="2000"/>
              <a:t>{itemize}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1155CC"/>
                </a:solidFill>
              </a:rPr>
              <a:t>   \item</a:t>
            </a:r>
            <a:r>
              <a:rPr lang="en-US" sz="2000"/>
              <a:t> Third numbered item.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\end</a:t>
            </a:r>
            <a:r>
              <a:rPr lang="en-US" sz="2000"/>
              <a:t>{enumerate}</a:t>
            </a:r>
            <a:endParaRPr sz="20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950" y="3928875"/>
            <a:ext cx="5188825" cy="21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419" y="2748083"/>
            <a:ext cx="4250525" cy="329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Tables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644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000"/>
              <a:t>Consider Using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https://www.tablesgenerator.com</a:t>
            </a:r>
            <a:r>
              <a:rPr lang="en-US" sz="2000"/>
              <a:t>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\begin</a:t>
            </a:r>
            <a:r>
              <a:rPr lang="en-US" sz="2000"/>
              <a:t>{table}[h!] </a:t>
            </a:r>
            <a:r>
              <a:rPr lang="en-US" sz="2000">
                <a:solidFill>
                  <a:srgbClr val="990000"/>
                </a:solidFill>
              </a:rPr>
              <a:t>% h! (Please) Put Figure Here</a:t>
            </a:r>
            <a:endParaRPr sz="2000">
              <a:solidFill>
                <a:srgbClr val="99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\centering</a:t>
            </a:r>
            <a:r>
              <a:rPr lang="en-US" sz="2000"/>
              <a:t> </a:t>
            </a:r>
            <a:r>
              <a:rPr lang="en-US" sz="2000">
                <a:solidFill>
                  <a:srgbClr val="990000"/>
                </a:solidFill>
              </a:rPr>
              <a:t>% Center The Figure</a:t>
            </a:r>
            <a:endParaRPr sz="2000">
              <a:solidFill>
                <a:srgbClr val="99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\caption</a:t>
            </a:r>
            <a:r>
              <a:rPr lang="en-US" sz="2000"/>
              <a:t>{Put the caption above.}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\label</a:t>
            </a:r>
            <a:r>
              <a:rPr lang="en-US" sz="2000"/>
              <a:t>{tab1}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\begin</a:t>
            </a:r>
            <a:r>
              <a:rPr lang="en-US" sz="2000"/>
              <a:t>{tabular}{| l | l | l | l | l |}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\hline</a:t>
            </a:r>
            <a:r>
              <a:rPr lang="en-US" sz="2000"/>
              <a:t> A1 &amp; B1 &amp; C1 &amp; D1 \\ </a:t>
            </a:r>
            <a:r>
              <a:rPr lang="en-US" sz="2000">
                <a:solidFill>
                  <a:srgbClr val="1155CC"/>
                </a:solidFill>
              </a:rPr>
              <a:t>\hline</a:t>
            </a: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A2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\ddots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 &amp;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\vdots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\\ </a:t>
            </a:r>
            <a:r>
              <a:rPr lang="en-US" sz="2000">
                <a:solidFill>
                  <a:srgbClr val="1155CC"/>
                </a:solidFill>
              </a:rPr>
              <a:t>\hline</a:t>
            </a: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A3 &amp;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\ddots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\vdots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\\ </a:t>
            </a:r>
            <a:r>
              <a:rPr lang="en-US" sz="2000">
                <a:solidFill>
                  <a:srgbClr val="1155CC"/>
                </a:solidFill>
              </a:rPr>
              <a:t>\hline</a:t>
            </a: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/>
              <a:t>A3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\cdots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 &amp; 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>
                <a:solidFill>
                  <a:srgbClr val="1155CC"/>
                </a:solidFill>
              </a:rPr>
              <a:t>\cdots</a:t>
            </a:r>
            <a:r>
              <a:rPr lang="en-US" sz="2000">
                <a:solidFill>
                  <a:srgbClr val="FF0000"/>
                </a:solidFill>
              </a:rPr>
              <a:t>$</a:t>
            </a:r>
            <a:r>
              <a:rPr lang="en-US" sz="2000"/>
              <a:t> &amp; D4 \\ </a:t>
            </a:r>
            <a:r>
              <a:rPr lang="en-US" sz="2000">
                <a:solidFill>
                  <a:srgbClr val="1155CC"/>
                </a:solidFill>
              </a:rPr>
              <a:t>\hline</a:t>
            </a:r>
            <a:endParaRPr sz="2000">
              <a:solidFill>
                <a:srgbClr val="1155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\end</a:t>
            </a:r>
            <a:r>
              <a:rPr lang="en-US" sz="2000"/>
              <a:t>{tabular}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>
                <a:solidFill>
                  <a:srgbClr val="1155CC"/>
                </a:solidFill>
              </a:rPr>
              <a:t>\end</a:t>
            </a:r>
            <a:r>
              <a:rPr lang="en-US" sz="2000"/>
              <a:t>{table}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</a:t>
            </a: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Algorithm2e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AMS Math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Array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Geometry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Graphics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Hyperref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Listings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Xcolor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Packages: Algorithm2e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Provides environment for describing algorithms</a:t>
            </a:r>
          </a:p>
          <a:p>
            <a:pPr lvl="1"/>
            <a:r>
              <a:rPr lang="en-US" sz="2400" dirty="0" smtClean="0">
                <a:hlinkClick r:id="rId2"/>
              </a:rPr>
              <a:t>Algorithm2e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https://en.wikibooks.org/wiki/LaTeX/Algorithms#Typesetting_using_the_algorithm2e_package</a:t>
            </a:r>
            <a:r>
              <a:rPr lang="en-US" sz="2400" dirty="0" smtClean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bg2"/>
                </a:solidFill>
              </a:rPr>
              <a:t>\</a:t>
            </a:r>
            <a:r>
              <a:rPr lang="en-US" sz="2800" dirty="0" err="1" smtClean="0">
                <a:solidFill>
                  <a:schemeClr val="bg2"/>
                </a:solidFill>
              </a:rPr>
              <a:t>usepackage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r>
              <a:rPr lang="en-US" sz="2800" dirty="0" smtClean="0"/>
              <a:t>{algorithm2e}</a:t>
            </a:r>
            <a:endParaRPr lang="en-US" sz="28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3" t="32500" r="5417" b="36111"/>
          <a:stretch/>
        </p:blipFill>
        <p:spPr bwMode="auto">
          <a:xfrm>
            <a:off x="1752600" y="3962400"/>
            <a:ext cx="721000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80060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Algorithm 1 from algorithm2e base documentation linked above.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502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Recommended Packages: AMS Math</a:t>
            </a:r>
            <a:endParaRPr sz="3959"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200" dirty="0"/>
              <a:t>Provides powerful mathematical support</a:t>
            </a:r>
            <a:endParaRPr sz="22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200" u="sng" dirty="0">
                <a:solidFill>
                  <a:schemeClr val="hlink"/>
                </a:solidFill>
                <a:hlinkClick r:id="rId3"/>
              </a:rPr>
              <a:t>AMS Math</a:t>
            </a:r>
            <a:r>
              <a:rPr lang="en-US" sz="2200" dirty="0"/>
              <a:t> (</a:t>
            </a:r>
            <a:r>
              <a:rPr lang="en-US" sz="2200" u="sng" dirty="0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200" dirty="0"/>
              <a:t>)</a:t>
            </a:r>
            <a:endParaRPr sz="2200"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200" u="sng" dirty="0">
                <a:solidFill>
                  <a:schemeClr val="hlink"/>
                </a:solidFill>
                <a:hlinkClick r:id="rId5"/>
              </a:rPr>
              <a:t>https://en.wikibooks.org/wiki/LaTeX/Advanced_Mathematics</a:t>
            </a:r>
            <a:r>
              <a:rPr lang="en-US" sz="2200" dirty="0"/>
              <a:t> </a:t>
            </a:r>
            <a:endParaRPr sz="2200" dirty="0"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2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200" dirty="0">
                <a:solidFill>
                  <a:schemeClr val="dk2"/>
                </a:solidFill>
              </a:rPr>
              <a:t>\</a:t>
            </a:r>
            <a:r>
              <a:rPr lang="en-US" sz="2200" dirty="0" err="1">
                <a:solidFill>
                  <a:schemeClr val="dk2"/>
                </a:solidFill>
              </a:rPr>
              <a:t>usepackage</a:t>
            </a:r>
            <a:r>
              <a:rPr lang="en-US" sz="2200" dirty="0"/>
              <a:t>[cmex10]{</a:t>
            </a:r>
            <a:r>
              <a:rPr lang="en-US" sz="2200" dirty="0" err="1"/>
              <a:t>amsmath</a:t>
            </a:r>
            <a:r>
              <a:rPr lang="en-US" sz="2200" dirty="0"/>
              <a:t>} </a:t>
            </a:r>
            <a:r>
              <a:rPr lang="en-US" sz="2200" dirty="0">
                <a:solidFill>
                  <a:schemeClr val="accent2"/>
                </a:solidFill>
              </a:rPr>
              <a:t>% use type1 fonts</a:t>
            </a:r>
            <a:endParaRPr sz="22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200" dirty="0">
                <a:solidFill>
                  <a:schemeClr val="dk2"/>
                </a:solidFill>
              </a:rPr>
              <a:t>\</a:t>
            </a:r>
            <a:r>
              <a:rPr lang="en-US" sz="2200" dirty="0" err="1">
                <a:solidFill>
                  <a:schemeClr val="dk2"/>
                </a:solidFill>
              </a:rPr>
              <a:t>usepackage</a:t>
            </a:r>
            <a:r>
              <a:rPr lang="en-US" sz="2200" dirty="0"/>
              <a:t> {</a:t>
            </a:r>
            <a:r>
              <a:rPr lang="en-US" sz="2200" dirty="0" err="1"/>
              <a:t>amssymb</a:t>
            </a:r>
            <a:r>
              <a:rPr lang="en-US" sz="2200" dirty="0"/>
              <a:t>} </a:t>
            </a:r>
            <a:r>
              <a:rPr lang="en-US" sz="2200" dirty="0">
                <a:solidFill>
                  <a:schemeClr val="accent2"/>
                </a:solidFill>
              </a:rPr>
              <a:t>% Names individual symbols</a:t>
            </a:r>
            <a:endParaRPr sz="22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Packages: Array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Provides extended support to array and tabular environments.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Array</a:t>
            </a:r>
            <a:r>
              <a:rPr lang="en-US" sz="2400"/>
              <a:t> (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400"/>
              <a:t>)</a:t>
            </a:r>
            <a:endParaRPr/>
          </a:p>
          <a:p>
            <a:pPr marL="45720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\usepackage</a:t>
            </a:r>
            <a:r>
              <a:rPr lang="en-US" sz="2800"/>
              <a:t>[cmex10]{amsmath} </a:t>
            </a:r>
            <a:r>
              <a:rPr lang="en-US" sz="2800">
                <a:solidFill>
                  <a:schemeClr val="accent2"/>
                </a:solidFill>
              </a:rPr>
              <a:t>% use type1 fonts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\usepackage</a:t>
            </a:r>
            <a:r>
              <a:rPr lang="en-US" sz="2800"/>
              <a:t> {amssymb} </a:t>
            </a:r>
            <a:r>
              <a:rPr lang="en-US" sz="2800">
                <a:solidFill>
                  <a:schemeClr val="accent2"/>
                </a:solidFill>
              </a:rPr>
              <a:t>% Names individual symbols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Recommended Packages: Geometry</a:t>
            </a:r>
            <a:endParaRPr sz="3959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Allows customization of page geometry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Geometry</a:t>
            </a:r>
            <a:r>
              <a:rPr lang="en-US" sz="2400"/>
              <a:t> (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400"/>
              <a:t>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\usepackage</a:t>
            </a:r>
            <a:r>
              <a:rPr lang="en-US" sz="2800"/>
              <a:t>{geometry}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\geometry</a:t>
            </a:r>
            <a:r>
              <a:rPr lang="en-US" sz="2800"/>
              <a:t>{letterpaper} </a:t>
            </a:r>
            <a:r>
              <a:rPr lang="en-US" sz="2800">
                <a:solidFill>
                  <a:schemeClr val="accent2"/>
                </a:solidFill>
              </a:rPr>
              <a:t>% Use 8.5” x 11” paper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\geometry</a:t>
            </a:r>
            <a:r>
              <a:rPr lang="en-US" sz="2800"/>
              <a:t>{margin=1in} </a:t>
            </a:r>
            <a:r>
              <a:rPr lang="en-US" sz="2800">
                <a:solidFill>
                  <a:schemeClr val="accent2"/>
                </a:solidFill>
              </a:rPr>
              <a:t>% Use 1” Page Margins</a:t>
            </a: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Packages: Graphicx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Allows use of colors, provides graphics support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graphicx </a:t>
            </a:r>
            <a:r>
              <a:rPr lang="en-US" sz="2400"/>
              <a:t>(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400"/>
              <a:t>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\usepackage</a:t>
            </a:r>
            <a:r>
              <a:rPr lang="en-US" sz="2800"/>
              <a:t> {graphicx}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% Including pictures and resizing becomes possible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Content of Technical Publications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Conventions of a Report/Technical Paper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Generic Report Format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Typesetting and Font  Face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Packages: Hyperref</a:t>
            </a:r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Allows use hyperlinks within document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1860"/>
              <a:buChar char="–"/>
            </a:pPr>
            <a:r>
              <a:rPr lang="en-US" sz="1860" u="sng">
                <a:solidFill>
                  <a:schemeClr val="hlink"/>
                </a:solidFill>
                <a:hlinkClick r:id="rId3"/>
              </a:rPr>
              <a:t>Hyperref</a:t>
            </a:r>
            <a:r>
              <a:rPr lang="en-US" sz="1860"/>
              <a:t> (</a:t>
            </a:r>
            <a:r>
              <a:rPr lang="en-US" sz="1860" u="sng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1860"/>
              <a:t>)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1860"/>
              <a:buChar char="–"/>
            </a:pPr>
            <a:r>
              <a:rPr lang="en-US" sz="1860" u="sng">
                <a:solidFill>
                  <a:schemeClr val="hlink"/>
                </a:solidFill>
                <a:hlinkClick r:id="rId5"/>
              </a:rPr>
              <a:t>https://en.wikibooks.org/wiki/LaTeX/Hyperlinks#\hyperref</a:t>
            </a:r>
            <a:r>
              <a:rPr lang="en-US" sz="1860"/>
              <a:t>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2"/>
              </a:buClr>
              <a:buSzPts val="2170"/>
              <a:buNone/>
            </a:pPr>
            <a:r>
              <a:rPr lang="en-US" sz="2170">
                <a:solidFill>
                  <a:schemeClr val="dk2"/>
                </a:solidFill>
              </a:rPr>
              <a:t>\usepackage</a:t>
            </a:r>
            <a:r>
              <a:rPr lang="en-US" sz="2170"/>
              <a:t> [colorlinks = true,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	linkcolor = blue,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	urlcolor  = blue,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	citecolor = blue,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	anchorcolor = blue]{hyperref}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accent2"/>
              </a:buClr>
              <a:buSzPts val="2170"/>
              <a:buNone/>
            </a:pPr>
            <a:r>
              <a:rPr lang="en-US" sz="2170">
                <a:solidFill>
                  <a:schemeClr val="accent2"/>
                </a:solidFill>
              </a:rPr>
              <a:t>% Change colorlinks to false if color un-desired.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accent2"/>
              </a:buClr>
              <a:buSzPts val="2170"/>
              <a:buNone/>
            </a:pPr>
            <a:r>
              <a:rPr lang="en-US" sz="2170" b="1">
                <a:solidFill>
                  <a:schemeClr val="accent2"/>
                </a:solidFill>
              </a:rPr>
              <a:t>Temperamental Package (WARNING)</a:t>
            </a:r>
            <a:r>
              <a:rPr lang="en-US" sz="2170">
                <a:solidFill>
                  <a:schemeClr val="accent2"/>
                </a:solidFill>
              </a:rPr>
              <a:t>: </a:t>
            </a:r>
            <a:r>
              <a:rPr lang="en-US" sz="2170" u="sng">
                <a:solidFill>
                  <a:schemeClr val="hlink"/>
                </a:solidFill>
                <a:hlinkClick r:id="rId6"/>
              </a:rPr>
              <a:t>http://www.macfreek.nl/memory/LaTeX_package_conflicts</a:t>
            </a:r>
            <a:r>
              <a:rPr lang="en-US" sz="2170">
                <a:solidFill>
                  <a:schemeClr val="accent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Packages: Listings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Allows use blocks of code within document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Listings</a:t>
            </a:r>
            <a:r>
              <a:rPr lang="en-US" sz="2400" dirty="0"/>
              <a:t> (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400" dirty="0"/>
              <a:t>)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000" u="sng" dirty="0">
                <a:solidFill>
                  <a:schemeClr val="hlink"/>
                </a:solidFill>
                <a:hlinkClick r:id="rId5"/>
              </a:rPr>
              <a:t>https://en.wikibooks.org/wiki/LaTeX/Source_Code_Listings</a:t>
            </a:r>
            <a:r>
              <a:rPr lang="en-US" sz="2000" dirty="0"/>
              <a:t> </a:t>
            </a:r>
            <a:endParaRPr sz="24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 dirty="0">
                <a:solidFill>
                  <a:schemeClr val="dk2"/>
                </a:solidFill>
              </a:rPr>
              <a:t>\</a:t>
            </a:r>
            <a:r>
              <a:rPr lang="en-US" sz="2800" dirty="0" err="1">
                <a:solidFill>
                  <a:schemeClr val="dk2"/>
                </a:solidFill>
              </a:rPr>
              <a:t>usepackage</a:t>
            </a:r>
            <a:r>
              <a:rPr lang="en-US" sz="2800" dirty="0"/>
              <a:t>{listings}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Recommended Packages: XColor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Allows use of colors.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xcolor</a:t>
            </a:r>
            <a:r>
              <a:rPr lang="en-US" sz="2400"/>
              <a:t> (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Documentation</a:t>
            </a:r>
            <a:r>
              <a:rPr lang="en-US" sz="2400"/>
              <a:t>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800">
                <a:solidFill>
                  <a:schemeClr val="dk2"/>
                </a:solidFill>
              </a:rPr>
              <a:t>\usepackage</a:t>
            </a:r>
            <a:r>
              <a:rPr lang="en-US" sz="2800"/>
              <a:t>[svgnames,table,hyperref]{xcolor}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% svgnames : Load Set of color according to SVG 1.1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% table : Load support for customizing table color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</a:pPr>
            <a:r>
              <a:rPr lang="en-US" sz="2800">
                <a:solidFill>
                  <a:schemeClr val="accent2"/>
                </a:solidFill>
              </a:rPr>
              <a:t>% hyperref : Load Support for Hyperref Package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 Guide to Symbols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Alphabets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Accents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Arrows and Arrow-Like Objects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Letters and Letter-Like Objects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Operators and Binary Relations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Accents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9" t="20000" r="3888" b="11111"/>
          <a:stretch/>
        </p:blipFill>
        <p:spPr bwMode="auto">
          <a:xfrm>
            <a:off x="289453" y="1424928"/>
            <a:ext cx="4968347" cy="283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2" t="30741" r="13555" b="42222"/>
          <a:stretch/>
        </p:blipFill>
        <p:spPr bwMode="auto">
          <a:xfrm>
            <a:off x="5715000" y="1577328"/>
            <a:ext cx="2362307" cy="1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7" t="54815" r="7445" b="30370"/>
          <a:stretch/>
        </p:blipFill>
        <p:spPr bwMode="auto">
          <a:xfrm>
            <a:off x="5029200" y="3253728"/>
            <a:ext cx="3825118" cy="60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44444" r="7556" b="21852"/>
          <a:stretch/>
        </p:blipFill>
        <p:spPr bwMode="auto">
          <a:xfrm>
            <a:off x="1005901" y="4632948"/>
            <a:ext cx="3489899" cy="13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3" t="20000" r="5889" b="50000"/>
          <a:stretch/>
        </p:blipFill>
        <p:spPr bwMode="auto">
          <a:xfrm>
            <a:off x="4800600" y="4632948"/>
            <a:ext cx="4221510" cy="123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7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07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Alphabets</a:t>
            </a:r>
            <a:endParaRPr lang="en-US" dirty="0"/>
          </a:p>
        </p:txBody>
      </p:sp>
      <p:pic>
        <p:nvPicPr>
          <p:cNvPr id="3097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1" t="20000" r="10000" b="10741"/>
          <a:stretch/>
        </p:blipFill>
        <p:spPr bwMode="auto">
          <a:xfrm>
            <a:off x="4653926" y="1600200"/>
            <a:ext cx="4297703" cy="427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9" t="19999" r="10000" b="10001"/>
          <a:stretch/>
        </p:blipFill>
        <p:spPr bwMode="auto">
          <a:xfrm>
            <a:off x="200048" y="1600200"/>
            <a:ext cx="4343377" cy="43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4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9581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Arrow &amp; Arrow-Like</a:t>
            </a:r>
            <a:endParaRPr lang="en-US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6" t="21481" r="6666" b="31852"/>
          <a:stretch/>
        </p:blipFill>
        <p:spPr bwMode="auto">
          <a:xfrm>
            <a:off x="2461245" y="1447800"/>
            <a:ext cx="4221510" cy="19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21111" r="6444" b="64630"/>
          <a:stretch/>
        </p:blipFill>
        <p:spPr bwMode="auto">
          <a:xfrm>
            <a:off x="2423114" y="3581400"/>
            <a:ext cx="4297772" cy="58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4" t="53704" r="626" b="5185"/>
          <a:stretch/>
        </p:blipFill>
        <p:spPr bwMode="auto">
          <a:xfrm>
            <a:off x="1833581" y="4391025"/>
            <a:ext cx="5476837" cy="169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5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56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Letter &amp; Letter-Like</a:t>
            </a:r>
            <a:endParaRPr lang="en-US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9" t="21111" r="8444" b="32222"/>
          <a:stretch/>
        </p:blipFill>
        <p:spPr bwMode="auto">
          <a:xfrm>
            <a:off x="381000" y="1371600"/>
            <a:ext cx="3657646" cy="19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5" t="21111" r="7445" b="61112"/>
          <a:stretch/>
        </p:blipFill>
        <p:spPr bwMode="auto">
          <a:xfrm>
            <a:off x="289583" y="3733800"/>
            <a:ext cx="3840480" cy="73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52665" r="8445" b="29630"/>
          <a:stretch/>
        </p:blipFill>
        <p:spPr bwMode="auto">
          <a:xfrm>
            <a:off x="525841" y="4894732"/>
            <a:ext cx="3367964" cy="72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3" t="46296" r="5445" b="7408"/>
          <a:stretch/>
        </p:blipFill>
        <p:spPr bwMode="auto">
          <a:xfrm>
            <a:off x="4495800" y="1371600"/>
            <a:ext cx="4282410" cy="19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5" t="20370" r="13667" b="59259"/>
          <a:stretch/>
        </p:blipFill>
        <p:spPr bwMode="auto">
          <a:xfrm>
            <a:off x="5554950" y="3505200"/>
            <a:ext cx="2164110" cy="8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t="50000" r="8555" b="31852"/>
          <a:stretch/>
        </p:blipFill>
        <p:spPr bwMode="auto">
          <a:xfrm>
            <a:off x="4869150" y="4544421"/>
            <a:ext cx="3535710" cy="74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80370" r="9222" b="9815"/>
          <a:stretch/>
        </p:blipFill>
        <p:spPr bwMode="auto">
          <a:xfrm>
            <a:off x="5006310" y="5614857"/>
            <a:ext cx="3261390" cy="40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7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57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8" t="20371" r="6334" b="20000"/>
          <a:stretch/>
        </p:blipFill>
        <p:spPr bwMode="auto">
          <a:xfrm>
            <a:off x="4363438" y="3733800"/>
            <a:ext cx="4358670" cy="245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Operators and Relations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8" t="35555" r="5556" b="16667"/>
          <a:stretch/>
        </p:blipFill>
        <p:spPr bwMode="auto">
          <a:xfrm>
            <a:off x="350597" y="1219200"/>
            <a:ext cx="4480468" cy="19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 t="20371" r="4445" b="46296"/>
          <a:stretch/>
        </p:blipFill>
        <p:spPr bwMode="auto">
          <a:xfrm>
            <a:off x="228661" y="3138277"/>
            <a:ext cx="4724339" cy="137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62222" r="10111" b="11852"/>
          <a:stretch/>
        </p:blipFill>
        <p:spPr bwMode="auto">
          <a:xfrm>
            <a:off x="1021102" y="4601299"/>
            <a:ext cx="3139455" cy="106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9" t="21852" r="9111" b="30370"/>
          <a:stretch/>
        </p:blipFill>
        <p:spPr bwMode="auto">
          <a:xfrm>
            <a:off x="4831065" y="1219200"/>
            <a:ext cx="3566160" cy="19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6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8" t="24958" r="6334" b="51352"/>
          <a:stretch/>
        </p:blipFill>
        <p:spPr bwMode="auto">
          <a:xfrm>
            <a:off x="4351331" y="3922520"/>
            <a:ext cx="4358670" cy="97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65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Citations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“How to Use the IEEEtran LaTeX Class” by Michael Shell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https://ieeeauthorcenter.ieee.org/create-your-ieee-article/use-authoring-tools-and-ieee-article-templates/ieee-article-templates/templates-for-transactions/</a:t>
            </a:r>
            <a:r>
              <a:rPr lang="en-US" sz="1600"/>
              <a:t> </a:t>
            </a:r>
            <a:endParaRPr/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“The Comprehensive LaTeX Symbol List” by Scott Pakin, January 19, 2017, online: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http://tug.ctan.org/info/symbols/comprehensive/symbols-a4.pdf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Conventions of a Report/Technical Paper</a:t>
            </a:r>
            <a:endParaRPr sz="360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i="1"/>
              <a:t>Minimum Standard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Formal Writing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Avoid Contractions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Written in 3</a:t>
            </a:r>
            <a:r>
              <a:rPr lang="en-US" sz="2400" baseline="30000"/>
              <a:t>rd</a:t>
            </a:r>
            <a:r>
              <a:rPr lang="en-US" sz="2400"/>
              <a:t> Person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No Personal Pronouns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E.g. I, We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Written in PAST tense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Past Perfect (Preferred)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Past Imperfect (Accepted)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i="1"/>
              <a:t>Quality Standard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Most sentences of the form {</a:t>
            </a:r>
            <a:r>
              <a:rPr lang="en-US" sz="2400" i="1"/>
              <a:t>Subject</a:t>
            </a:r>
            <a:r>
              <a:rPr lang="en-US" sz="2400"/>
              <a:t>} followed by {</a:t>
            </a:r>
            <a:r>
              <a:rPr lang="en-US" sz="2400" i="1"/>
              <a:t>Predicate</a:t>
            </a:r>
            <a:r>
              <a:rPr lang="en-US" sz="2400"/>
              <a:t>}.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/>
              <a:t>The cat</a:t>
            </a:r>
            <a:r>
              <a:rPr lang="en-US" sz="2000"/>
              <a:t> </a:t>
            </a:r>
            <a:r>
              <a:rPr lang="en-US" sz="2000" u="sng"/>
              <a:t>was sick.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/>
              <a:t>Our results</a:t>
            </a:r>
            <a:r>
              <a:rPr lang="en-US" sz="2000"/>
              <a:t> </a:t>
            </a:r>
            <a:r>
              <a:rPr lang="en-US" sz="2000" u="sng"/>
              <a:t>agreed with the predictions.</a:t>
            </a:r>
            <a:endParaRPr sz="2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Consult, “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The Principles of Poor Writing</a:t>
            </a:r>
            <a:r>
              <a:rPr lang="en-US" sz="2400"/>
              <a:t>” by Paul W. Merrill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657600" cy="1162050"/>
          </a:xfrm>
        </p:spPr>
        <p:txBody>
          <a:bodyPr/>
          <a:lstStyle/>
          <a:p>
            <a:r>
              <a:rPr lang="en-US" dirty="0" smtClean="0"/>
              <a:t>Generic Report Format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6576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Simplest format typically has 4 (numbered) sections, an abstract, and a bibliography.</a:t>
            </a:r>
          </a:p>
          <a:p>
            <a:endParaRPr lang="en-US" dirty="0"/>
          </a:p>
          <a:p>
            <a:r>
              <a:rPr lang="en-US" dirty="0" smtClean="0"/>
              <a:t>The Abstract is a summary of all other results to follow. Consider writing it last.</a:t>
            </a:r>
          </a:p>
          <a:p>
            <a:endParaRPr lang="en-US" dirty="0"/>
          </a:p>
          <a:p>
            <a:r>
              <a:rPr lang="en-US" dirty="0" smtClean="0"/>
              <a:t>For an more in-depth discussion of each section, consider reading: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hlinkClick r:id="rId2"/>
              </a:rPr>
              <a:t>Preparing manuscript: Scientific writing for publication</a:t>
            </a:r>
            <a:r>
              <a:rPr lang="en-US" dirty="0" smtClean="0"/>
              <a:t>” by </a:t>
            </a:r>
            <a:r>
              <a:rPr lang="en-US" dirty="0" err="1" smtClean="0"/>
              <a:t>Sukhminder</a:t>
            </a:r>
            <a:r>
              <a:rPr lang="en-US" dirty="0" smtClean="0"/>
              <a:t> Jit Singh </a:t>
            </a:r>
            <a:r>
              <a:rPr lang="en-US" dirty="0" err="1" smtClean="0"/>
              <a:t>Bajwa</a:t>
            </a:r>
            <a:r>
              <a:rPr lang="en-US" dirty="0" smtClean="0"/>
              <a:t> and </a:t>
            </a:r>
            <a:r>
              <a:rPr lang="en-US" dirty="0" err="1" smtClean="0"/>
              <a:t>Chhavi</a:t>
            </a:r>
            <a:r>
              <a:rPr lang="en-US" dirty="0" smtClean="0"/>
              <a:t> </a:t>
            </a:r>
            <a:r>
              <a:rPr lang="en-US" dirty="0" err="1" smtClean="0"/>
              <a:t>Sawhney</a:t>
            </a:r>
            <a:r>
              <a:rPr lang="en-US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The Structure, Format, Content, and Style of a Journal-Style Scientific Paper</a:t>
            </a:r>
            <a:r>
              <a:rPr lang="en-US" dirty="0" smtClean="0"/>
              <a:t>” published by the Biology department of Bates College.</a:t>
            </a:r>
            <a:endParaRPr lang="en-US" dirty="0"/>
          </a:p>
          <a:p>
            <a:r>
              <a:rPr lang="en-US" dirty="0" smtClean="0"/>
              <a:t>On the topic of abstracts, consider reading: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How </a:t>
            </a:r>
            <a:r>
              <a:rPr lang="en-US" dirty="0">
                <a:hlinkClick r:id="rId4"/>
              </a:rPr>
              <a:t>to write a good abstract for a </a:t>
            </a:r>
            <a:r>
              <a:rPr lang="en-US" dirty="0" smtClean="0">
                <a:hlinkClick r:id="rId4"/>
              </a:rPr>
              <a:t>scientific paper </a:t>
            </a:r>
            <a:r>
              <a:rPr lang="en-US" dirty="0">
                <a:hlinkClick r:id="rId4"/>
              </a:rPr>
              <a:t>or conference </a:t>
            </a:r>
            <a:r>
              <a:rPr lang="en-US" dirty="0" smtClean="0">
                <a:hlinkClick r:id="rId4"/>
              </a:rPr>
              <a:t>presentation</a:t>
            </a:r>
            <a:r>
              <a:rPr lang="en-US" dirty="0" smtClean="0"/>
              <a:t>” by </a:t>
            </a:r>
            <a:r>
              <a:rPr lang="en-US" dirty="0" err="1" smtClean="0"/>
              <a:t>Chittaranjan</a:t>
            </a:r>
            <a:r>
              <a:rPr lang="en-US" dirty="0" smtClean="0"/>
              <a:t> Andrade</a:t>
            </a:r>
            <a:endParaRPr lang="en-US" dirty="0"/>
          </a:p>
        </p:txBody>
      </p:sp>
      <p:pic>
        <p:nvPicPr>
          <p:cNvPr id="1026" name="Picture 2" descr="C:\Users\User\Desktop\Technical Presentation\Generic Report\Rendered_Im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4"/>
          <a:stretch/>
        </p:blipFill>
        <p:spPr bwMode="auto">
          <a:xfrm>
            <a:off x="4419600" y="149642"/>
            <a:ext cx="4343400" cy="663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267200" y="149642"/>
            <a:ext cx="0" cy="663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657600" cy="1162050"/>
          </a:xfrm>
        </p:spPr>
        <p:txBody>
          <a:bodyPr/>
          <a:lstStyle/>
          <a:p>
            <a:r>
              <a:rPr lang="en-US" dirty="0" smtClean="0"/>
              <a:t>Typesetting and Font  Face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657600" cy="4691063"/>
          </a:xfrm>
        </p:spPr>
        <p:txBody>
          <a:bodyPr/>
          <a:lstStyle/>
          <a:p>
            <a:r>
              <a:rPr lang="en-US" dirty="0" smtClean="0"/>
              <a:t>Templates for the document being prepared are typically provided of particular interest: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2"/>
              </a:rPr>
              <a:t>ACM Master Article Template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3"/>
              </a:rPr>
              <a:t>AMS </a:t>
            </a:r>
            <a:r>
              <a:rPr lang="en-US" sz="1200" dirty="0" err="1" smtClean="0">
                <a:hlinkClick r:id="rId3"/>
              </a:rPr>
              <a:t>TeX</a:t>
            </a:r>
            <a:r>
              <a:rPr lang="en-US" sz="1200" dirty="0" smtClean="0">
                <a:hlinkClick r:id="rId3"/>
              </a:rPr>
              <a:t> Resources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APS </a:t>
            </a:r>
            <a:r>
              <a:rPr lang="en-US" sz="1200" dirty="0" err="1" smtClean="0">
                <a:hlinkClick r:id="rId4"/>
              </a:rPr>
              <a:t>REVTeX</a:t>
            </a:r>
            <a:r>
              <a:rPr lang="en-US" sz="1200" dirty="0" smtClean="0">
                <a:hlinkClick r:id="rId4"/>
              </a:rPr>
              <a:t> </a:t>
            </a:r>
            <a:endParaRPr lang="en-US" sz="1200" dirty="0" smtClean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5"/>
              </a:rPr>
              <a:t>ASME Journal and Conference Papers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6"/>
              </a:rPr>
              <a:t>IEEE Article Templates</a:t>
            </a:r>
            <a:endParaRPr lang="en-US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Try: Template for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7"/>
              </a:rPr>
              <a:t>(Unofficial) SPIE Proceedings Template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err="1" smtClean="0"/>
              <a:t>LaTeX</a:t>
            </a:r>
            <a:r>
              <a:rPr lang="en-US" sz="1200" dirty="0" smtClean="0"/>
              <a:t> offers a coding-type user experience: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user inputs the raw text, and syntactically describes how to interact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resulting document is programmatically generated from the description the end-user provides.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dirty="0" smtClean="0"/>
              <a:t>Importantly: </a:t>
            </a:r>
            <a:r>
              <a:rPr lang="en-US" sz="1200" i="1" dirty="0" smtClean="0"/>
              <a:t>A well described document is easier to generate correctly, than to generate using crude work-arounds. This is the most prominent issue with allowing users to generate documents in modern editors.</a:t>
            </a:r>
            <a:endParaRPr lang="en-US" sz="1200" b="1" i="1" dirty="0" smtClean="0"/>
          </a:p>
        </p:txBody>
      </p:sp>
      <p:pic>
        <p:nvPicPr>
          <p:cNvPr id="2050" name="Picture 2" descr="C:\Users\User\Desktop\Technical Presentation\Example Documents\IEEEtran\IEEEtran_HOWT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6200"/>
            <a:ext cx="4876800" cy="669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267200" y="149642"/>
            <a:ext cx="0" cy="663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4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 of LaTeX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Requirements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Anatomy of LaTeX Source File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Principle Text Commands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Equations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Figures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Lists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Tables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LaTeX is a Compiled Language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Compiler is needed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Consider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MiKTeX </a:t>
            </a:r>
            <a:r>
              <a:rPr lang="en-US" sz="2000"/>
              <a:t>(Offers on-the-fly package installation)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Editor is Needed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Consider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TeXworks </a:t>
            </a:r>
            <a:r>
              <a:rPr lang="en-US" sz="2000"/>
              <a:t>(Minimal Environment)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Consider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TeXstudio </a:t>
            </a:r>
            <a:r>
              <a:rPr lang="en-US" sz="2000"/>
              <a:t>(Development Environment)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LaTeX is often extended using 3</a:t>
            </a:r>
            <a:r>
              <a:rPr lang="en-US" sz="2800" baseline="30000"/>
              <a:t>rd</a:t>
            </a:r>
            <a:r>
              <a:rPr lang="en-US" sz="2800"/>
              <a:t> party libraries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CTAN: Comprehensive TeX Archive Network</a:t>
            </a:r>
            <a:endParaRPr sz="2400"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Archives most packages of interest and their documentation.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Anatomy of a LaTeX Source File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783727" y="1803402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</a:t>
            </a:r>
            <a:r>
              <a:rPr lang="en-US" sz="2240" dirty="0" err="1">
                <a:solidFill>
                  <a:schemeClr val="dk2"/>
                </a:solidFill>
              </a:rPr>
              <a:t>documentclass</a:t>
            </a:r>
            <a:r>
              <a:rPr lang="en-US" sz="2240" dirty="0"/>
              <a:t>[11pt]{article}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endParaRPr sz="2240"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</a:t>
            </a:r>
            <a:r>
              <a:rPr lang="en-US" sz="2240" dirty="0" err="1">
                <a:solidFill>
                  <a:schemeClr val="dk2"/>
                </a:solidFill>
              </a:rPr>
              <a:t>usepackage</a:t>
            </a:r>
            <a:r>
              <a:rPr lang="en-US" sz="2240" dirty="0"/>
              <a:t>[utf8]{</a:t>
            </a:r>
            <a:r>
              <a:rPr lang="en-US" sz="2240" dirty="0" err="1"/>
              <a:t>inputenc</a:t>
            </a:r>
            <a:r>
              <a:rPr lang="en-US" sz="2240" dirty="0"/>
              <a:t>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endParaRPr sz="2240"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\title</a:t>
            </a:r>
            <a:r>
              <a:rPr lang="en-US" sz="2240" dirty="0"/>
              <a:t>{Article Title}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\author</a:t>
            </a:r>
            <a:r>
              <a:rPr lang="en-US" sz="2240" dirty="0"/>
              <a:t>{Author}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\date</a:t>
            </a:r>
            <a:r>
              <a:rPr lang="en-US" sz="2240" dirty="0"/>
              <a:t>{</a:t>
            </a:r>
            <a:r>
              <a:rPr lang="en-US" sz="2240" dirty="0">
                <a:solidFill>
                  <a:schemeClr val="dk2"/>
                </a:solidFill>
              </a:rPr>
              <a:t>\today</a:t>
            </a:r>
            <a:r>
              <a:rPr lang="en-US" sz="2240" dirty="0"/>
              <a:t>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endParaRPr sz="2240"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\begin</a:t>
            </a:r>
            <a:r>
              <a:rPr lang="en-US" sz="2240" dirty="0"/>
              <a:t>{document}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</a:t>
            </a:r>
            <a:r>
              <a:rPr lang="en-US" sz="2240" dirty="0" err="1" smtClean="0">
                <a:solidFill>
                  <a:schemeClr val="dk2"/>
                </a:solidFill>
              </a:rPr>
              <a:t>maketitle</a:t>
            </a:r>
            <a:endParaRPr lang="en-US" sz="2240" dirty="0" smtClean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endParaRPr sz="224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2"/>
              </a:buClr>
              <a:buSzPts val="2240"/>
              <a:buNone/>
            </a:pPr>
            <a:r>
              <a:rPr lang="en-US" sz="2240" dirty="0">
                <a:solidFill>
                  <a:schemeClr val="dk2"/>
                </a:solidFill>
              </a:rPr>
              <a:t>\end</a:t>
            </a:r>
            <a:r>
              <a:rPr lang="en-US" sz="2240" dirty="0"/>
              <a:t>{document}</a:t>
            </a:r>
            <a:endParaRPr sz="2240" dirty="0"/>
          </a:p>
        </p:txBody>
      </p:sp>
      <p:sp>
        <p:nvSpPr>
          <p:cNvPr id="133" name="Google Shape;133;p20"/>
          <p:cNvSpPr txBox="1"/>
          <p:nvPr/>
        </p:nvSpPr>
        <p:spPr>
          <a:xfrm>
            <a:off x="4571999" y="1524000"/>
            <a:ext cx="43518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Defines the Document Type</a:t>
            </a:r>
            <a:endParaRPr sz="1600" dirty="0"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“article” is a class file that defines formatting</a:t>
            </a:r>
            <a:endParaRPr sz="1600" dirty="0"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“11pt” is an input parameter to the “article” class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572000" y="2286000"/>
            <a:ext cx="42672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Import/Include of 3</a:t>
            </a:r>
            <a:r>
              <a:rPr lang="en-US" sz="16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party modules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inputenc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is the name of the package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“utf8” is an input parameter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4619625" y="3129697"/>
            <a:ext cx="39624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Designates document title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Designates document author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Designates today as document date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4619625" y="4724400"/>
            <a:ext cx="32457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Invokes the Title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of Document Goes Here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>
            <a:off x="666750" y="2286000"/>
            <a:ext cx="8124825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666750" y="3064931"/>
            <a:ext cx="8124825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714375" y="4114800"/>
            <a:ext cx="8124825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20"/>
          <p:cNvSpPr/>
          <p:nvPr/>
        </p:nvSpPr>
        <p:spPr>
          <a:xfrm>
            <a:off x="531314" y="1676400"/>
            <a:ext cx="257175" cy="25908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26552" y="4419600"/>
            <a:ext cx="257175" cy="1371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 rot="-5400000">
            <a:off x="-203402" y="2787133"/>
            <a:ext cx="10809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Preamble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 rot="-5400000">
            <a:off x="25018" y="4920733"/>
            <a:ext cx="657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Body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801189" y="6032500"/>
            <a:ext cx="78030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When Publishing, the document class is typically provided, and the body of the document will largely remain the same. Some tweaks may be needed.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Principle Text Commands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0" y="6248400"/>
            <a:ext cx="9144000" cy="41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 u="sng">
                <a:solidFill>
                  <a:schemeClr val="hlink"/>
                </a:solidFill>
                <a:hlinkClick r:id="rId3"/>
              </a:rPr>
              <a:t>https://www.overleaf.com/learn/latex/Sections_and_chapters</a:t>
            </a:r>
            <a:r>
              <a:rPr lang="en-US" sz="2220"/>
              <a:t> </a:t>
            </a:r>
            <a:endParaRPr sz="2220"/>
          </a:p>
        </p:txBody>
      </p:sp>
      <p:sp>
        <p:nvSpPr>
          <p:cNvPr id="153" name="Google Shape;153;p21"/>
          <p:cNvSpPr/>
          <p:nvPr/>
        </p:nvSpPr>
        <p:spPr>
          <a:xfrm>
            <a:off x="2501634" y="1507114"/>
            <a:ext cx="25891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\section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*{Abstract}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2140766" y="2264649"/>
            <a:ext cx="2950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\section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{Introduction}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2391091" y="2878714"/>
            <a:ext cx="2699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\textbf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{bold}.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1770536" y="3564514"/>
            <a:ext cx="33202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\subsection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{Sub-Section}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2369866" y="4169649"/>
            <a:ext cx="27209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US" sz="24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r>
              <a:rPr lang="en-US" sz="2400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textit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itallic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768531" y="4859914"/>
            <a:ext cx="43222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\subsubsection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{Sub-Sub-Section}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116639" y="5393314"/>
            <a:ext cx="39741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</a:t>
            </a:r>
            <a:r>
              <a:rPr lang="en-US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\underline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{underlined}.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3" t="19722" r="6751" b="7777"/>
          <a:stretch/>
        </p:blipFill>
        <p:spPr bwMode="auto">
          <a:xfrm>
            <a:off x="5103504" y="1507114"/>
            <a:ext cx="2940270" cy="436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1355</Words>
  <Application>Microsoft Office PowerPoint</Application>
  <PresentationFormat>On-screen Show (4:3)</PresentationFormat>
  <Paragraphs>231</Paragraphs>
  <Slides>29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Technical Publication and LaTeX</vt:lpstr>
      <vt:lpstr>Content of Technical Publications</vt:lpstr>
      <vt:lpstr>Conventions of a Report/Technical Paper</vt:lpstr>
      <vt:lpstr>Generic Report Format</vt:lpstr>
      <vt:lpstr>Typesetting and Font  Face</vt:lpstr>
      <vt:lpstr>Basics of LaTeX</vt:lpstr>
      <vt:lpstr>Requirements</vt:lpstr>
      <vt:lpstr>Anatomy of a LaTeX Source File</vt:lpstr>
      <vt:lpstr>Principle Text Commands</vt:lpstr>
      <vt:lpstr>Equations</vt:lpstr>
      <vt:lpstr>Figures</vt:lpstr>
      <vt:lpstr>Lists</vt:lpstr>
      <vt:lpstr>Tables</vt:lpstr>
      <vt:lpstr>Recommended Packages</vt:lpstr>
      <vt:lpstr>Recommended Packages: Algorithm2e</vt:lpstr>
      <vt:lpstr>Recommended Packages: AMS Math</vt:lpstr>
      <vt:lpstr>Recommended Packages: Array</vt:lpstr>
      <vt:lpstr>Recommended Packages: Geometry</vt:lpstr>
      <vt:lpstr>Recommended Packages: Graphicx</vt:lpstr>
      <vt:lpstr>Recommended Packages: Hyperref</vt:lpstr>
      <vt:lpstr>Recommended Packages: Listings</vt:lpstr>
      <vt:lpstr>Recommended Packages: XColor</vt:lpstr>
      <vt:lpstr>Reference Guide to Symbols</vt:lpstr>
      <vt:lpstr>Symbols: Accents</vt:lpstr>
      <vt:lpstr>Symbols: Alphabets</vt:lpstr>
      <vt:lpstr>Symbols: Arrow &amp; Arrow-Like</vt:lpstr>
      <vt:lpstr>Symbols: Letter &amp; Letter-Like</vt:lpstr>
      <vt:lpstr>Symbols: Operators and Relations</vt:lpstr>
      <vt:lpstr>Citations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Publication and LaTeX</dc:title>
  <dc:creator>User</dc:creator>
  <cp:lastModifiedBy>User</cp:lastModifiedBy>
  <cp:revision>2</cp:revision>
  <dcterms:modified xsi:type="dcterms:W3CDTF">2018-11-05T01:24:49Z</dcterms:modified>
</cp:coreProperties>
</file>